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  <p:sldMasterId id="2147483709" r:id="rId2"/>
    <p:sldMasterId id="2147483766" r:id="rId3"/>
  </p:sldMasterIdLst>
  <p:notesMasterIdLst>
    <p:notesMasterId r:id="rId11"/>
  </p:notesMasterIdLst>
  <p:handoutMasterIdLst>
    <p:handoutMasterId r:id="rId12"/>
  </p:handoutMasterIdLst>
  <p:sldIdLst>
    <p:sldId id="344" r:id="rId4"/>
    <p:sldId id="352" r:id="rId5"/>
    <p:sldId id="353" r:id="rId6"/>
    <p:sldId id="354" r:id="rId7"/>
    <p:sldId id="355" r:id="rId8"/>
    <p:sldId id="343" r:id="rId9"/>
    <p:sldId id="351" r:id="rId10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A3FC04"/>
    <a:srgbClr val="0070C0"/>
    <a:srgbClr val="29FF8A"/>
    <a:srgbClr val="EC7CA7"/>
    <a:srgbClr val="000000"/>
    <a:srgbClr val="92D050"/>
    <a:srgbClr val="508F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19" autoAdjust="0"/>
    <p:restoredTop sz="94840" autoAdjust="0"/>
  </p:normalViewPr>
  <p:slideViewPr>
    <p:cSldViewPr>
      <p:cViewPr varScale="1">
        <p:scale>
          <a:sx n="42" d="100"/>
          <a:sy n="42" d="100"/>
        </p:scale>
        <p:origin x="-12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38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B362120-F21D-4106-BF85-EAA9362D0F73}" type="datetimeFigureOut">
              <a:rPr lang="ru-RU"/>
              <a:pPr>
                <a:defRPr/>
              </a:pPr>
              <a:t>23.11.2015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446B145-9115-43C8-84EA-3CBC96D7D4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7843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9AF071A-2005-4BFC-8364-8F378CB93F91}" type="datetimeFigureOut">
              <a:rPr lang="ru-RU"/>
              <a:pPr>
                <a:defRPr/>
              </a:pPr>
              <a:t>23.11.2015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77EE6AA-59DA-488B-9387-7CDAB1AD63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57268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Текст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lIns="152394" tIns="76197" rIns="152394" bIns="76197" anchor="b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ролик, видео и прочие особые слай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/>
          </p:nvPr>
        </p:nvSpPr>
        <p:spPr>
          <a:xfrm>
            <a:off x="722049" y="2355850"/>
            <a:ext cx="7690114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5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smtClean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пользуется для слайдов с кодом программного обеспече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2117503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ролик, видео и прочие особые слай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/>
          </p:nvPr>
        </p:nvSpPr>
        <p:spPr>
          <a:xfrm>
            <a:off x="722049" y="2355850"/>
            <a:ext cx="7690114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5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smtClean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A87DC-CA83-4C83-A1F7-1A22B1E627C4}" type="datetimeFigureOut">
              <a:rPr lang="ru-RU"/>
              <a:pPr>
                <a:defRPr/>
              </a:pPr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9B1FD-424D-4B3E-B9BC-3F1254BFE2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1B99C-043D-4518-8772-DF8B3ADE97BC}" type="datetimeFigureOut">
              <a:rPr lang="ru-RU"/>
              <a:pPr>
                <a:defRPr/>
              </a:pPr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BA59B-5C9F-4E2B-96F7-5A52C9EB4D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C2795-F517-46A1-959B-FB3D064BC03A}" type="datetimeFigureOut">
              <a:rPr lang="ru-RU"/>
              <a:pPr>
                <a:defRPr/>
              </a:pPr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D9EBF-6B87-4079-960C-B792467230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ролик, видео и прочие особые слай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/>
          </p:nvPr>
        </p:nvSpPr>
        <p:spPr>
          <a:xfrm>
            <a:off x="722049" y="2355850"/>
            <a:ext cx="7690114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5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smtClean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A647E-30D3-46D5-80EC-E0FE18A97D41}" type="datetimeFigureOut">
              <a:rPr lang="ru-RU"/>
              <a:pPr>
                <a:defRPr/>
              </a:pPr>
              <a:t>23.11.2015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F3BE4-562E-47C5-8D86-673BC20947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57782-3C8D-43E1-B3CB-BFA36FC5923C}" type="datetimeFigureOut">
              <a:rPr lang="ru-RU"/>
              <a:pPr>
                <a:defRPr/>
              </a:pPr>
              <a:t>23.11.2015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6BE59-E327-4837-A724-7352BF93C8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5A385-69CE-4582-B6F2-75CAB0AB6985}" type="datetimeFigureOut">
              <a:rPr lang="ru-RU"/>
              <a:pPr>
                <a:defRPr/>
              </a:pPr>
              <a:t>23.11.2015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8D945-E875-4A12-BF4C-1BEF9F5097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D70DE-D7BB-4E57-9775-1B1F1D3FA3EE}" type="datetimeFigureOut">
              <a:rPr lang="ru-RU"/>
              <a:pPr>
                <a:defRPr/>
              </a:pPr>
              <a:t>23.11.2015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5FBBF-614E-4A2B-B343-CDE8D0194C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2CC4D-7B71-40ED-9209-6749896B5593}" type="datetimeFigureOut">
              <a:rPr lang="ru-RU"/>
              <a:pPr>
                <a:defRPr/>
              </a:pPr>
              <a:t>23.11.2015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77EDA-4A9C-4B98-B87E-7CAFE4A6F0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7C513-25B9-4EF5-BDC4-4A5F36353F82}" type="datetimeFigureOut">
              <a:rPr lang="ru-RU"/>
              <a:pPr>
                <a:defRPr/>
              </a:pPr>
              <a:t>23.11.2015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40989-9392-4603-92E5-507A7A1F0E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5D404-9760-44D4-A89B-09CD5B7F3224}" type="datetimeFigureOut">
              <a:rPr lang="ru-RU"/>
              <a:pPr>
                <a:defRPr/>
              </a:pPr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AF6F0-BD0D-4A91-8047-0E3E033F8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B3FFA-5E77-43E8-AA1A-1CA531E078C9}" type="datetimeFigureOut">
              <a:rPr lang="ru-RU"/>
              <a:pPr>
                <a:defRPr/>
              </a:pPr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47C4A-7B00-43C0-AC91-4596FB16A9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ролик, видео и прочие особые слай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/>
          </p:nvPr>
        </p:nvSpPr>
        <p:spPr>
          <a:xfrm>
            <a:off x="722049" y="2355850"/>
            <a:ext cx="7690114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5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smtClean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757802"/>
            <a:ext cx="41148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981" y="1757802"/>
            <a:ext cx="411701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: печать с использованием оттенков серог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88000">
              <a:schemeClr val="bg2">
                <a:tint val="40000"/>
                <a:satMod val="350000"/>
                <a:lumMod val="88000"/>
                <a:lumOff val="12000"/>
                <a:alpha val="88000"/>
              </a:schemeClr>
            </a:gs>
            <a:gs pos="60000">
              <a:schemeClr val="bg2">
                <a:tint val="45000"/>
                <a:shade val="99000"/>
                <a:satMod val="35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381000" y="1412875"/>
            <a:ext cx="8382000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78" r:id="rId2"/>
    <p:sldLayoutId id="2147483777" r:id="rId3"/>
    <p:sldLayoutId id="2147483776" r:id="rId4"/>
    <p:sldLayoutId id="2147483775" r:id="rId5"/>
    <p:sldLayoutId id="2147483774" r:id="rId6"/>
    <p:sldLayoutId id="2147483773" r:id="rId7"/>
    <p:sldLayoutId id="2147483772" r:id="rId8"/>
    <p:sldLayoutId id="2147483771" r:id="rId9"/>
    <p:sldLayoutId id="2147483770" r:id="rId10"/>
    <p:sldLayoutId id="2147483769" r:id="rId11"/>
    <p:sldLayoutId id="2147483768" r:id="rId12"/>
  </p:sldLayoutIdLst>
  <p:transition>
    <p:fade/>
  </p:transition>
  <p:hf hdr="0" ftr="0" dt="0"/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96875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4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5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5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5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5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88000">
              <a:schemeClr val="bg2">
                <a:tint val="40000"/>
                <a:satMod val="350000"/>
                <a:lumMod val="88000"/>
                <a:lumOff val="12000"/>
                <a:alpha val="88000"/>
              </a:schemeClr>
            </a:gs>
            <a:gs pos="60000">
              <a:schemeClr val="bg2">
                <a:tint val="45000"/>
                <a:shade val="99000"/>
                <a:satMod val="35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3" descr="white rectangle.png"/>
          <p:cNvPicPr>
            <a:picLocks noChangeAspect="1"/>
          </p:cNvPicPr>
          <p:nvPr/>
        </p:nvPicPr>
        <p:blipFill>
          <a:blip r:embed="rId6" cstate="print"/>
          <a:srcRect b="10452"/>
          <a:stretch>
            <a:fillRect/>
          </a:stretch>
        </p:blipFill>
        <p:spPr bwMode="auto">
          <a:xfrm>
            <a:off x="0" y="1300163"/>
            <a:ext cx="9144000" cy="555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14340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1905000"/>
            <a:ext cx="8040687" cy="210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2" r:id="rId2"/>
    <p:sldLayoutId id="2147483781" r:id="rId3"/>
    <p:sldLayoutId id="2147483780" r:id="rId4"/>
  </p:sldLayoutIdLst>
  <p:transition>
    <p:fade/>
  </p:transition>
  <p:hf hdr="0" ftr="0" dt="0"/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25" dirty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42900" indent="-34290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buChar char="•"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175" indent="-63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buChar char="–"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0413" indent="-63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buChar char="•"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3788" indent="63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buChar char="–"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5575" indent="40322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buChar char="»"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8000">
              <a:schemeClr val="bg2">
                <a:tint val="40000"/>
                <a:satMod val="350000"/>
                <a:lumMod val="88000"/>
                <a:lumOff val="12000"/>
                <a:alpha val="88000"/>
              </a:schemeClr>
            </a:gs>
            <a:gs pos="60000">
              <a:schemeClr val="bg2">
                <a:tint val="45000"/>
                <a:shade val="99000"/>
                <a:satMod val="35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945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24E1526-0ACC-48A3-B07E-8FB439DFF4F7}" type="datetimeFigureOut">
              <a:rPr lang="ru-RU"/>
              <a:pPr>
                <a:defRPr/>
              </a:pPr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927A61B-758D-4834-BB6D-518992C83A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4" r:id="rId1"/>
    <p:sldLayoutId id="2147483793" r:id="rId2"/>
    <p:sldLayoutId id="2147483792" r:id="rId3"/>
    <p:sldLayoutId id="2147483791" r:id="rId4"/>
    <p:sldLayoutId id="2147483790" r:id="rId5"/>
    <p:sldLayoutId id="2147483789" r:id="rId6"/>
    <p:sldLayoutId id="2147483788" r:id="rId7"/>
    <p:sldLayoutId id="2147483787" r:id="rId8"/>
    <p:sldLayoutId id="2147483786" r:id="rId9"/>
    <p:sldLayoutId id="2147483785" r:id="rId10"/>
    <p:sldLayoutId id="2147483784" r:id="rId11"/>
    <p:sldLayoutId id="2147483795" r:id="rId12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95536" y="692696"/>
            <a:ext cx="8496943" cy="864096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spcBef>
                <a:spcPct val="0"/>
              </a:spcBef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</a:rPr>
              <a:t>Федеральный закон от 4 декабря 2007 г. № 329-ФЗ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</a:rPr>
              <a:t>«О физической культуре и спорте в Российской Федерации»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</a:pP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</a:rPr>
              <a:t>(в редакции Федерального закона от 05.10.2015 № 274-ФЗ)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</a:rPr>
              <a:t> </a:t>
            </a:r>
          </a:p>
          <a:p>
            <a:pPr algn="ctr" eaLnBrk="1" hangingPunct="1">
              <a:spcBef>
                <a:spcPct val="0"/>
              </a:spcBef>
            </a:pPr>
            <a:endParaRPr lang="ru-RU" sz="2000" b="1" dirty="0" smtClean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938" y="-1"/>
            <a:ext cx="8501062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Министерство по физической культуре и спорту </a:t>
            </a:r>
          </a:p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Челябинской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области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7891" name="Picture 6" descr="Рубрика: Челябинская область информационное агентство &quot;Мега-…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71500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/>
          </p:cNvSpPr>
          <p:nvPr/>
        </p:nvSpPr>
        <p:spPr>
          <a:xfrm>
            <a:off x="467544" y="1556792"/>
            <a:ext cx="8236548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Урегулирована деятельность физкультурно-спортивных клубов, создаваемых в форме некоммерческих организаций, основная деятельность которых направлена на реализацию комплекса ГТО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45720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Вводится понятие "всероссийский физкультурно-спортивный комплекс "Готов к труду и обороне" (ГТО)", под которым понимается программная и нормативная основа системы физического воспитания населения, устанавливающая государственные требования к уровню его физической подготовленности;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Разграничены полномочия по внедрению комплекса ГТО на федеральном, региональном и муниципальных уровнях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45720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Предусматривается, что требования комплекса ГТО устанавливаются по 3-м уровням сложности, соответствующим золотому, серебряному или бронзовому знаку отличия комплекса ГТО;</a:t>
            </a:r>
          </a:p>
          <a:p>
            <a:pPr indent="45720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Выполнение нормативов испытаний (тестов) комплекса ГТО осуществляется добровольно;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Органами государственной власти и органами местного самоуправления в целях проведения тестирования выполнения нормативов создаются центры тестирования, в том числе на базе образовательных организаций. По результатам оценки выполнения нормативов центры тестирования представляют лиц, выполнивших нормативы, к награждению соответствующим знаком отличия. Выполнение нормативов испытаний (тестов) комплекса ГТО в центрах тестирования является бесплатным;</a:t>
            </a: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95536" y="764704"/>
            <a:ext cx="8496943" cy="864000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</a:rPr>
              <a:t>Федеральный закон от 4 декабря 2007 г. № 329-ФЗ</a:t>
            </a:r>
          </a:p>
          <a:p>
            <a:pPr algn="ctr" eaLnBrk="1" hangingPunct="1">
              <a:spcBef>
                <a:spcPct val="0"/>
              </a:spcBef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</a:rPr>
              <a:t>«О физической культуре и спорте в Российской Федерации»</a:t>
            </a:r>
          </a:p>
          <a:p>
            <a:pPr algn="ctr" eaLnBrk="1" hangingPunct="1">
              <a:spcBef>
                <a:spcPct val="0"/>
              </a:spcBef>
            </a:pP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</a:rPr>
              <a:t>(в редакции Федерального закона от 05.10.2015 № 274-ФЗ)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</a:rPr>
              <a:t> </a:t>
            </a:r>
          </a:p>
          <a:p>
            <a:pPr algn="ctr" eaLnBrk="1" hangingPunct="1">
              <a:spcBef>
                <a:spcPct val="0"/>
              </a:spcBef>
            </a:pPr>
            <a:endParaRPr lang="ru-RU" sz="2000" b="1" dirty="0" smtClean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938" y="0"/>
            <a:ext cx="8501062" cy="612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Министерство по физической культуре и спорту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Челябинской </a:t>
            </a:r>
            <a:r>
              <a:rPr lang="ru-RU" sz="2000" b="1" dirty="0" smtClean="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области</a:t>
            </a:r>
            <a:endParaRPr lang="ru-RU" sz="2400" b="1" dirty="0">
              <a:solidFill>
                <a:schemeClr val="bg1"/>
              </a:solidFill>
              <a:latin typeface="Arial Narrow" pitchFamily="34" charset="0"/>
              <a:cs typeface="Times New Roman" pitchFamily="18" charset="0"/>
            </a:endParaRPr>
          </a:p>
        </p:txBody>
      </p:sp>
      <p:pic>
        <p:nvPicPr>
          <p:cNvPr id="37891" name="Picture 6" descr="Рубрика: Челябинская область информационное агентство &quot;Мега-…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71500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/>
          </p:cNvSpPr>
          <p:nvPr/>
        </p:nvSpPr>
        <p:spPr>
          <a:xfrm>
            <a:off x="467544" y="1916832"/>
            <a:ext cx="8236548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 целью подготовки населения к выполнению нормативов испытаний (тестов) комплекса ГТО предусматривается создание в форме общественных организаций физкультурно-спортивных клубов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45720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Урегулированы вопросы, касающиеся медицинского обеспечения лиц, проходящих подготовку к выполнению установленных государственных нормативов комплекса ГТО, а также лиц, участвующих в выполнении нормативов комплекса ГТО. В частности, предусматривается, что лицо, желающее заниматься физической культурой и спортом, может быть принято в организацию, осуществляющую спортивную подготовку, иную организацию для занятий физической культурой и спортом и (или) допущено к выполнению нормативов испытаний (тестов) комплекса ГТО только при наличии документов, подтверждающих прохождение медицинского осмотра.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endParaRPr lang="ru-RU" sz="1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42938" y="-1"/>
            <a:ext cx="8501062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Министерство по физической культуре и спорту </a:t>
            </a:r>
          </a:p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Челябинской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области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одзаголовок 3"/>
          <p:cNvSpPr txBox="1">
            <a:spLocks/>
          </p:cNvSpPr>
          <p:nvPr/>
        </p:nvSpPr>
        <p:spPr bwMode="auto">
          <a:xfrm>
            <a:off x="395536" y="684000"/>
            <a:ext cx="8496943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" name="Подзаголовок 3"/>
          <p:cNvSpPr txBox="1">
            <a:spLocks/>
          </p:cNvSpPr>
          <p:nvPr/>
        </p:nvSpPr>
        <p:spPr bwMode="auto">
          <a:xfrm>
            <a:off x="395536" y="764704"/>
            <a:ext cx="8496943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" name="Подзаголовок 3"/>
          <p:cNvSpPr txBox="1">
            <a:spLocks/>
          </p:cNvSpPr>
          <p:nvPr/>
        </p:nvSpPr>
        <p:spPr bwMode="auto">
          <a:xfrm>
            <a:off x="395536" y="692696"/>
            <a:ext cx="8496943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95536" y="692696"/>
            <a:ext cx="8496943" cy="864096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</a:rPr>
              <a:t>Федеральный закон от 4 декабря 2007 г. № 329-ФЗ</a:t>
            </a: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</a:rPr>
              <a:t>«О физической культуре и спорте в Российской Федерации»</a:t>
            </a: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(в редакции Федерального закона от 29.06.2015 № 204-ФЗ)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</a:p>
          <a:p>
            <a:pPr algn="ctr" eaLnBrk="1" hangingPunct="1">
              <a:spcBef>
                <a:spcPct val="0"/>
              </a:spcBef>
            </a:pPr>
            <a:endParaRPr lang="ru-RU" sz="2000" b="1" dirty="0" smtClean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938" y="0"/>
            <a:ext cx="8501062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Министерство по физической культуре и спорту </a:t>
            </a:r>
          </a:p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Челябинской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области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7891" name="Picture 6" descr="Рубрика: Челябинская область информационное агентство &quot;Мега-…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71500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/>
          </p:cNvSpPr>
          <p:nvPr/>
        </p:nvSpPr>
        <p:spPr>
          <a:xfrm>
            <a:off x="467544" y="1484785"/>
            <a:ext cx="8236548" cy="540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Расширены полномочия федеральной, региональной и местной власти в области физической культуры и спорта.</a:t>
            </a:r>
          </a:p>
          <a:p>
            <a:pPr marL="361950" algn="ctr">
              <a:spcBef>
                <a:spcPts val="0"/>
              </a:spcBef>
            </a:pPr>
            <a:r>
              <a:rPr lang="ru-RU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 полномочиям Российской Федерации в области физической культуры и спорта отнесены: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§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утверждение программ развития видов спорта в РФ (разработкой таких программ будут заниматься соответствующие общероссийские спортивные федерации);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§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обеспечение подготовки спортивного резерва для спортивных сборных команд РФ;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§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присвоение спортивных званий и квалификационной категории "спортивный судья всероссийской категории";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§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развитие студенческого спорта, спорта высших достижений и профессионального спорта;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§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участие в содействии развитию массового спорта;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§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осуществление экспериментальной и инновационной деятельности в области физической культуры и спорта;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§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координация деятельности физкультурно-спортивных организаций по подготовке спортивного резерва для сборных команд РФ.</a:t>
            </a:r>
          </a:p>
          <a:p>
            <a:pPr marL="441325" algn="ctr">
              <a:spcBef>
                <a:spcPts val="0"/>
              </a:spcBef>
            </a:pPr>
            <a:r>
              <a:rPr lang="ru-RU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перечень полномочий субъектов РФ в области физической культуры и спорта включены в частности: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§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участие в подготовке программ развития видов спорта в части включения в них мероприятий по развитию детско-юношеского спорта, школьного спорта, массового спорта, спорта инвалидов и лиц с ограниченными возможностями здоровья в субъектах РФ;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§"/>
            </a:pPr>
            <a:endParaRPr lang="ru-RU" sz="1600" b="1" dirty="0" smtClean="0"/>
          </a:p>
          <a:p>
            <a:pPr algn="just">
              <a:spcBef>
                <a:spcPts val="0"/>
              </a:spcBef>
              <a:buFont typeface="Wingdings" pitchFamily="2" charset="2"/>
              <a:buChar char="§"/>
            </a:pPr>
            <a:endParaRPr lang="ru-RU" sz="1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Font typeface="Arial" pitchFamily="34" charset="0"/>
              <a:buChar char="•"/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endParaRPr lang="ru-RU" sz="1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95536" y="692696"/>
            <a:ext cx="8496943" cy="864096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</a:rPr>
              <a:t>Федеральный закон от 4 декабря 2007 г. № 329-ФЗ</a:t>
            </a: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</a:rPr>
              <a:t>«О физической культуре и спорте в Российской Федерации»</a:t>
            </a: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(в редакции Федерального закона от 29.06.2015 № 204-ФЗ)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</a:p>
          <a:p>
            <a:pPr algn="ctr" eaLnBrk="1" hangingPunct="1">
              <a:spcBef>
                <a:spcPct val="0"/>
              </a:spcBef>
            </a:pPr>
            <a:endParaRPr lang="ru-RU" sz="2000" b="1" dirty="0" smtClean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938" y="0"/>
            <a:ext cx="8501062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Министерство по физической культуре и спорту </a:t>
            </a:r>
          </a:p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Челябинской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области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7891" name="Picture 6" descr="Рубрика: Челябинская область информационное агентство &quot;Мега-…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71500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/>
          </p:cNvSpPr>
          <p:nvPr/>
        </p:nvSpPr>
        <p:spPr>
          <a:xfrm>
            <a:off x="467544" y="1484784"/>
            <a:ext cx="8236548" cy="540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0"/>
              </a:spcBef>
              <a:buFont typeface="Wingdings" pitchFamily="2" charset="2"/>
              <a:buChar char="§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развитие детско-юношеского спорта в целях создания условий для подготовки спортивных сборных команд субъектов РФ и спортивного резерва для них;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§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содействие развитию профессионального спорта путем предоставления государственной поддержки физкультурно-спортивным организациям;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§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содействие в подготовке спортивных сборных команд субъектов РФ ко всероссийским, межрегиональным и региональным официальным спортивным мероприятиям и участию в них, в том числе путем предоставления государственной поддержки региональным спортивным федерациям;</a:t>
            </a:r>
          </a:p>
          <a:p>
            <a:pPr>
              <a:buFont typeface="Arial" pitchFamily="34" charset="0"/>
              <a:buChar char="•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координация деятельности физкультурно-спортивных организаций по подготовке спортивного резерва для спортивных сборных команд субъекта РФ и участию спортивных сборных команд субъекта РФ в межрегиональных и во всероссийских спортивных соревнованиях;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создание условий для осуществления инновационной и экспериментальной деятельности в области физической культуры и спорта в субъектах РФ и внедрения достигнутых результатов в практику.</a:t>
            </a:r>
          </a:p>
          <a:p>
            <a:pPr algn="ctr"/>
            <a:r>
              <a:rPr lang="ru-RU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 полномочиям  органов местного  самоуправления в области физической культуры и спорта отнесены:</a:t>
            </a:r>
          </a:p>
          <a:p>
            <a:pPr>
              <a:buFont typeface="Arial" pitchFamily="34" charset="0"/>
              <a:buChar char="•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развитие школьного спорта и массового спорта;</a:t>
            </a:r>
          </a:p>
          <a:p>
            <a:pPr>
              <a:buFont typeface="Arial" pitchFamily="34" charset="0"/>
              <a:buChar char="•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присвоение спортивных разрядов и квалификационных категорий спортивных судей;</a:t>
            </a:r>
          </a:p>
          <a:p>
            <a:pPr>
              <a:buFont typeface="Arial" pitchFamily="34" charset="0"/>
              <a:buChar char="•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развитие детско-юношеского спорта в целях создания условий для подготовки спортивных сборных команд муниципальных образований и участие в обеспечении подготовки спортивного резерва для спортивных сборных команд субъектов РФ.</a:t>
            </a:r>
          </a:p>
          <a:p>
            <a:pPr algn="ctr"/>
            <a:endParaRPr lang="ru-RU" sz="1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sz="1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Font typeface="Wingdings" pitchFamily="2" charset="2"/>
              <a:buChar char="§"/>
            </a:pPr>
            <a:endParaRPr lang="ru-RU" sz="1600" b="1" dirty="0" smtClean="0"/>
          </a:p>
          <a:p>
            <a:pPr algn="just">
              <a:spcBef>
                <a:spcPts val="0"/>
              </a:spcBef>
              <a:buFont typeface="Wingdings" pitchFamily="2" charset="2"/>
              <a:buChar char="§"/>
            </a:pPr>
            <a:endParaRPr lang="ru-RU" sz="1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Font typeface="Arial" pitchFamily="34" charset="0"/>
              <a:buChar char="•"/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endParaRPr lang="ru-RU" sz="1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95536" y="692696"/>
            <a:ext cx="8496943" cy="864096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</a:rPr>
              <a:t>Федеральный закон от 4 декабря 2007 г. № 329-ФЗ</a:t>
            </a: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</a:rPr>
              <a:t>«О физической культуре и спорте в Российской Федерации»</a:t>
            </a: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(в редакции Федерального закона от 29.06.2015 № 204-ФЗ)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</a:rPr>
              <a:t> </a:t>
            </a:r>
          </a:p>
          <a:p>
            <a:pPr algn="ctr" eaLnBrk="1" hangingPunct="1">
              <a:spcBef>
                <a:spcPct val="0"/>
              </a:spcBef>
            </a:pPr>
            <a:endParaRPr lang="ru-RU" sz="2000" b="1" dirty="0" smtClean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938" y="0"/>
            <a:ext cx="8501062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Министерство по физической культуре и спорту </a:t>
            </a:r>
          </a:p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Челябинской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области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7891" name="Picture 6" descr="Рубрика: Челябинская область информационное агентство &quot;Мега-…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71500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/>
          </p:cNvSpPr>
          <p:nvPr/>
        </p:nvSpPr>
        <p:spPr>
          <a:xfrm>
            <a:off x="467544" y="1484785"/>
            <a:ext cx="8236548" cy="4356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1325" algn="just">
              <a:spcBef>
                <a:spcPts val="0"/>
              </a:spcBef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Кроме того установлено, что органы местного самоуправления в области физической культуры и спорта вправе за счет средств местных бюджетов обеспечивать мероприятия по подготовке и участию спортивных сборных команд муниципальных районов и городских округов к официальным спортивным соревнованиям.</a:t>
            </a:r>
          </a:p>
          <a:p>
            <a:pPr indent="441325" algn="just">
              <a:spcBef>
                <a:spcPts val="0"/>
              </a:spcBef>
            </a:pPr>
            <a:endParaRPr lang="ru-RU" sz="1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Уточнены положения законодательства о физической культуре и спорте, касающиеся подготовки контролеров-распорядителей и порядка предоставления контролерам-распорядителям и волонтерам компенсационных выплат и материально-технического обеспечения при проведении физкультурных и спортивных мероприятий.</a:t>
            </a:r>
          </a:p>
          <a:p>
            <a:pPr indent="45720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Определено, что руководитель общероссийской спортивной федерации избирается из числа граждан РФ.</a:t>
            </a:r>
          </a:p>
          <a:p>
            <a:pPr indent="457200" algn="ctr"/>
            <a:endParaRPr lang="ru-RU" sz="1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sz="1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Font typeface="Wingdings" pitchFamily="2" charset="2"/>
              <a:buChar char="§"/>
            </a:pPr>
            <a:endParaRPr lang="ru-RU" sz="1600" b="1" dirty="0" smtClean="0"/>
          </a:p>
          <a:p>
            <a:pPr algn="just">
              <a:spcBef>
                <a:spcPts val="0"/>
              </a:spcBef>
              <a:buFont typeface="Wingdings" pitchFamily="2" charset="2"/>
              <a:buChar char="§"/>
            </a:pPr>
            <a:endParaRPr lang="ru-RU" sz="1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Font typeface="Arial" pitchFamily="34" charset="0"/>
              <a:buChar char="•"/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endParaRPr lang="ru-RU" sz="1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908447"/>
            <a:ext cx="8352928" cy="792361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</a:rPr>
              <a:t>Внесение изменений в Закон Челябинской области «О физической культуре и спорте в Челябинской области»</a:t>
            </a:r>
          </a:p>
          <a:p>
            <a:pPr algn="ctr" eaLnBrk="1" hangingPunct="1">
              <a:spcBef>
                <a:spcPct val="0"/>
              </a:spcBef>
            </a:pP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</a:rPr>
              <a:t>(в свете реализации Федерального закона от 01.12.2014 № 419-ФЗ)</a:t>
            </a:r>
            <a:endParaRPr lang="ru-RU" sz="1400" b="1" dirty="0" smtClean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938" y="0"/>
            <a:ext cx="8501062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Министерство по физической культуре и спорту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Челябинской области</a:t>
            </a:r>
          </a:p>
        </p:txBody>
      </p:sp>
      <p:pic>
        <p:nvPicPr>
          <p:cNvPr id="43011" name="Picture 6" descr="Рубрика: Челябинская область информационное агентство &quot;Мега-…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71500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95536" y="1844824"/>
            <a:ext cx="849694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Орган исполнительной власти Челябинской области в сфере физической культуры и спорта: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обеспечивает инвалидам (включая инвалидов, использующих кресла-коляски и собак-проводников):</a:t>
            </a:r>
          </a:p>
          <a:p>
            <a:pPr>
              <a:buFont typeface="Wingdings" pitchFamily="2" charset="2"/>
              <a:buChar char="§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условия для беспрепятственного доступа к зданиям, строениям и сооружениям, в которых расположены физкультурно-спортивные организации, подведомственные органу исполнительной власти Челябинской области в сфере физической культуры и спорта;</a:t>
            </a:r>
          </a:p>
          <a:p>
            <a:pPr>
              <a:buFont typeface="Wingdings" pitchFamily="2" charset="2"/>
              <a:buChar char="§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возможность самостоятельного передвижения по территории, на которой расположены здания, строения и сооружения, в которых расположены физкультурно-спортивные организации, подведомственные органу исполнительной власти Челябинской области в сфере физической культуры и спорта, входа в такие объекты и выхода из них, в том числе с использованием кресла-коляски;</a:t>
            </a:r>
          </a:p>
          <a:p>
            <a:pPr>
              <a:buFont typeface="Wingdings" pitchFamily="2" charset="2"/>
              <a:buChar char="§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дублирование необходимой для инвалидов звуковой и зрительной информации, а также надписей, знаков и иной текстовой и графической информации знаками, выполненными рельефно-точечным шрифтом Брайля, допуск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сурдопереводчика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тифлосурдопереводчика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Заголовок 1"/>
          <p:cNvSpPr>
            <a:spLocks noGrp="1"/>
          </p:cNvSpPr>
          <p:nvPr>
            <p:ph type="ctrTitle"/>
          </p:nvPr>
        </p:nvSpPr>
        <p:spPr>
          <a:xfrm>
            <a:off x="1331913" y="2708275"/>
            <a:ext cx="7042150" cy="1524000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1" hangingPunct="1"/>
            <a:r>
              <a:rPr lang="ru-RU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Благодарю за внимание!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1663" y="0"/>
            <a:ext cx="8501062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Министерство по физической культуре и спорту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Челябинской области</a:t>
            </a:r>
          </a:p>
        </p:txBody>
      </p:sp>
      <p:pic>
        <p:nvPicPr>
          <p:cNvPr id="45059" name="Picture 6" descr="Рубрика: Челябинская область информационное агентство &quot;Мега-…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71500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White Template with yellow-magenta Segoe_TP10286788">
  <a:themeElements>
    <a:clrScheme name="Другая 1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Белый текст и шрифт Courier для слайдов с кодом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12740</TotalTime>
  <Words>1068</Words>
  <Application>Microsoft Office PowerPoint</Application>
  <PresentationFormat>Экран (4:3)</PresentationFormat>
  <Paragraphs>91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1_White Template with yellow-magenta Segoe_TP10286788</vt:lpstr>
      <vt:lpstr>Белый текст и шрифт Courier для слайдов с кодом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Солодухина</dc:creator>
  <cp:lastModifiedBy>Мелёхина К.В.</cp:lastModifiedBy>
  <cp:revision>1054</cp:revision>
  <dcterms:created xsi:type="dcterms:W3CDTF">2014-08-12T04:22:32Z</dcterms:created>
  <dcterms:modified xsi:type="dcterms:W3CDTF">2015-11-23T11:23:11Z</dcterms:modified>
</cp:coreProperties>
</file>